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24" r:id="rId1"/>
    <p:sldMasterId id="2147484031" r:id="rId2"/>
  </p:sldMasterIdLst>
  <p:notesMasterIdLst>
    <p:notesMasterId r:id="rId29"/>
  </p:notesMasterIdLst>
  <p:sldIdLst>
    <p:sldId id="314" r:id="rId3"/>
    <p:sldId id="321" r:id="rId4"/>
    <p:sldId id="393" r:id="rId5"/>
    <p:sldId id="817" r:id="rId6"/>
    <p:sldId id="818" r:id="rId7"/>
    <p:sldId id="420" r:id="rId8"/>
    <p:sldId id="816" r:id="rId9"/>
    <p:sldId id="421" r:id="rId10"/>
    <p:sldId id="815" r:id="rId11"/>
    <p:sldId id="814" r:id="rId12"/>
    <p:sldId id="819" r:id="rId13"/>
    <p:sldId id="820" r:id="rId14"/>
    <p:sldId id="821" r:id="rId15"/>
    <p:sldId id="822" r:id="rId16"/>
    <p:sldId id="830" r:id="rId17"/>
    <p:sldId id="823" r:id="rId18"/>
    <p:sldId id="831" r:id="rId19"/>
    <p:sldId id="832" r:id="rId20"/>
    <p:sldId id="824" r:id="rId21"/>
    <p:sldId id="825" r:id="rId22"/>
    <p:sldId id="826" r:id="rId23"/>
    <p:sldId id="827" r:id="rId24"/>
    <p:sldId id="828" r:id="rId25"/>
    <p:sldId id="829" r:id="rId26"/>
    <p:sldId id="415" r:id="rId27"/>
    <p:sldId id="311" r:id="rId2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1F1"/>
    <a:srgbClr val="BC3039"/>
    <a:srgbClr val="F0D2D5"/>
    <a:srgbClr val="C03A1E"/>
    <a:srgbClr val="FAAB36"/>
    <a:srgbClr val="CACACA"/>
    <a:srgbClr val="F781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A03EF4-8A68-0A46-BF9A-EDA650143397}" v="32" dt="2026-04-16T10:52:13.7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468"/>
  </p:normalViewPr>
  <p:slideViewPr>
    <p:cSldViewPr snapToGrid="0">
      <p:cViewPr varScale="1">
        <p:scale>
          <a:sx n="100" d="100"/>
          <a:sy n="100" d="100"/>
        </p:scale>
        <p:origin x="184" y="464"/>
      </p:cViewPr>
      <p:guideLst/>
    </p:cSldViewPr>
  </p:slideViewPr>
  <p:outlineViewPr>
    <p:cViewPr>
      <p:scale>
        <a:sx n="33" d="100"/>
        <a:sy n="33" d="100"/>
      </p:scale>
      <p:origin x="0" y="-213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a Koblitz" userId="f4deaeec-1f78-494b-98ad-7bcf2218e9d5" providerId="ADAL" clId="{96248BBB-D87B-591E-AE68-84FEF077E1EC}"/>
    <pc:docChg chg="undo custSel modSld">
      <pc:chgData name="Julia Koblitz" userId="f4deaeec-1f78-494b-98ad-7bcf2218e9d5" providerId="ADAL" clId="{96248BBB-D87B-591E-AE68-84FEF077E1EC}" dt="2026-04-20T07:19:51.827" v="451" actId="20577"/>
      <pc:docMkLst>
        <pc:docMk/>
      </pc:docMkLst>
      <pc:sldChg chg="modSp mod">
        <pc:chgData name="Julia Koblitz" userId="f4deaeec-1f78-494b-98ad-7bcf2218e9d5" providerId="ADAL" clId="{96248BBB-D87B-591E-AE68-84FEF077E1EC}" dt="2026-04-20T07:18:15.878" v="184" actId="20577"/>
        <pc:sldMkLst>
          <pc:docMk/>
          <pc:sldMk cId="2918366507" sldId="311"/>
        </pc:sldMkLst>
        <pc:spChg chg="mod">
          <ac:chgData name="Julia Koblitz" userId="f4deaeec-1f78-494b-98ad-7bcf2218e9d5" providerId="ADAL" clId="{96248BBB-D87B-591E-AE68-84FEF077E1EC}" dt="2026-04-20T07:18:15.878" v="184" actId="20577"/>
          <ac:spMkLst>
            <pc:docMk/>
            <pc:sldMk cId="2918366507" sldId="311"/>
            <ac:spMk id="5" creationId="{FA166692-4157-A751-6B1B-310F96C7F2B9}"/>
          </ac:spMkLst>
        </pc:spChg>
      </pc:sldChg>
      <pc:sldChg chg="modSp mod modShow">
        <pc:chgData name="Julia Koblitz" userId="f4deaeec-1f78-494b-98ad-7bcf2218e9d5" providerId="ADAL" clId="{96248BBB-D87B-591E-AE68-84FEF077E1EC}" dt="2026-04-20T07:16:30.907" v="39" actId="20577"/>
        <pc:sldMkLst>
          <pc:docMk/>
          <pc:sldMk cId="774768728" sldId="321"/>
        </pc:sldMkLst>
        <pc:spChg chg="mod">
          <ac:chgData name="Julia Koblitz" userId="f4deaeec-1f78-494b-98ad-7bcf2218e9d5" providerId="ADAL" clId="{96248BBB-D87B-591E-AE68-84FEF077E1EC}" dt="2026-04-20T07:16:30.907" v="39" actId="20577"/>
          <ac:spMkLst>
            <pc:docMk/>
            <pc:sldMk cId="774768728" sldId="321"/>
            <ac:spMk id="5" creationId="{B48871B8-3802-B0E7-C903-AB482B784DC0}"/>
          </ac:spMkLst>
        </pc:spChg>
      </pc:sldChg>
      <pc:sldChg chg="modSp mod">
        <pc:chgData name="Julia Koblitz" userId="f4deaeec-1f78-494b-98ad-7bcf2218e9d5" providerId="ADAL" clId="{96248BBB-D87B-591E-AE68-84FEF077E1EC}" dt="2026-04-20T07:19:51.827" v="451" actId="20577"/>
        <pc:sldMkLst>
          <pc:docMk/>
          <pc:sldMk cId="2635774440" sldId="415"/>
        </pc:sldMkLst>
        <pc:spChg chg="mod">
          <ac:chgData name="Julia Koblitz" userId="f4deaeec-1f78-494b-98ad-7bcf2218e9d5" providerId="ADAL" clId="{96248BBB-D87B-591E-AE68-84FEF077E1EC}" dt="2026-04-20T07:19:51.827" v="451" actId="20577"/>
          <ac:spMkLst>
            <pc:docMk/>
            <pc:sldMk cId="2635774440" sldId="415"/>
            <ac:spMk id="3" creationId="{86C9DABA-C455-AC49-80DE-0D93EE59405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08F35-0E7B-D54D-A5C7-F0A58ED55D92}" type="datetimeFigureOut">
              <a:rPr lang="de-DE" smtClean="0"/>
              <a:t>20.04.26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D8CAD-1D4B-8946-A6E6-FEF01A0E4B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093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37DDEF03-BCF7-419D-A399-0A2669BCD353}"/>
              </a:ext>
            </a:extLst>
          </p:cNvPr>
          <p:cNvSpPr/>
          <p:nvPr userDrawn="1"/>
        </p:nvSpPr>
        <p:spPr>
          <a:xfrm>
            <a:off x="0" y="0"/>
            <a:ext cx="12192000" cy="1573161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E8B82FC-98B6-411E-B103-A5B7F1224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72893"/>
            <a:ext cx="12192000" cy="5712211"/>
          </a:xfrm>
          <a:prstGeom prst="rect">
            <a:avLst/>
          </a:prstGeom>
        </p:spPr>
      </p:pic>
      <p:sp>
        <p:nvSpPr>
          <p:cNvPr id="6" name="Titel 10">
            <a:extLst>
              <a:ext uri="{FF2B5EF4-FFF2-40B4-BE49-F238E27FC236}">
                <a16:creationId xmlns:a16="http://schemas.microsoft.com/office/drawing/2014/main" id="{7F2F5E60-5EE9-432E-A53E-FC1E84F28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16" y="2359742"/>
            <a:ext cx="11245236" cy="1260536"/>
          </a:xfrm>
          <a:prstGeom prst="rect">
            <a:avLst/>
          </a:prstGeom>
        </p:spPr>
        <p:txBody>
          <a:bodyPr anchor="ctr"/>
          <a:lstStyle>
            <a:lvl1pPr algn="l">
              <a:defRPr lang="de-DE" sz="2800" b="1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7273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 hasCustomPrompt="1"/>
          </p:nvPr>
        </p:nvSpPr>
        <p:spPr>
          <a:xfrm>
            <a:off x="804749" y="164529"/>
            <a:ext cx="7852868" cy="1016800"/>
          </a:xfrm>
          <a:prstGeom prst="rect">
            <a:avLst/>
          </a:prstGeom>
        </p:spPr>
        <p:txBody>
          <a:bodyPr/>
          <a:lstStyle>
            <a:lvl1pPr algn="l">
              <a:defRPr lang="de-DE" sz="3000" b="1" kern="1200" baseline="0" dirty="0" smtClean="0">
                <a:solidFill>
                  <a:schemeClr val="accent2"/>
                </a:solidFill>
                <a:latin typeface="Space Grotesk" pitchFamily="2" charset="77"/>
                <a:ea typeface="+mn-ea"/>
                <a:cs typeface="Space Grotesk" pitchFamily="2" charset="77"/>
              </a:defRPr>
            </a:lvl1pPr>
          </a:lstStyle>
          <a:p>
            <a:r>
              <a:rPr lang="de-DE" dirty="0"/>
              <a:t>Startfolie</a:t>
            </a:r>
            <a:br>
              <a:rPr lang="de-DE" dirty="0"/>
            </a:br>
            <a:r>
              <a:rPr lang="de-DE" dirty="0"/>
              <a:t>Überschrift max. 30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804749" y="1383710"/>
            <a:ext cx="5663803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de-DE" sz="2000" kern="1200" baseline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Optionaler Untertitel</a:t>
            </a:r>
          </a:p>
          <a:p>
            <a:pPr lvl="0"/>
            <a:r>
              <a:rPr lang="de-DE" dirty="0"/>
              <a:t>Einzeilig oder zweizeilig 20 </a:t>
            </a:r>
            <a:r>
              <a:rPr lang="de-DE" dirty="0" err="1"/>
              <a:t>pt</a:t>
            </a: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A4A9B3F-E41F-EDD5-FD63-51C2DFE96CB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838" y="2373710"/>
            <a:ext cx="11670323" cy="431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047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Absch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2584D93-029D-253E-6DE1-0751E7798F47}"/>
              </a:ext>
            </a:extLst>
          </p:cNvPr>
          <p:cNvSpPr/>
          <p:nvPr userDrawn="1"/>
        </p:nvSpPr>
        <p:spPr>
          <a:xfrm>
            <a:off x="0" y="0"/>
            <a:ext cx="12192000" cy="6741368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EE87FCC-673C-7C3B-341C-D2F0C8D214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389" t="31236" r="15543" b="15543"/>
          <a:stretch/>
        </p:blipFill>
        <p:spPr>
          <a:xfrm>
            <a:off x="0" y="0"/>
            <a:ext cx="6096000" cy="6479769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5E1BC879-1F29-6D7E-3398-A19F7D419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491" y="2093426"/>
            <a:ext cx="8176847" cy="1669682"/>
          </a:xfrm>
          <a:prstGeom prst="rect">
            <a:avLst/>
          </a:prstGeom>
        </p:spPr>
        <p:txBody>
          <a:bodyPr/>
          <a:lstStyle>
            <a:lvl1pPr algn="l">
              <a:defRPr lang="de-DE" sz="4800" b="1" kern="1200" baseline="0" dirty="0" smtClean="0">
                <a:solidFill>
                  <a:schemeClr val="tx1"/>
                </a:solidFill>
                <a:latin typeface="Space Grotesk" pitchFamily="2" charset="77"/>
                <a:ea typeface="Source Code Pro" panose="020B0309030403020204" pitchFamily="49" charset="0"/>
                <a:cs typeface="Space Grotesk" pitchFamily="2" charset="77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1021F81-CB5A-C018-14ED-8ACC732DBF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9083" y="3891940"/>
            <a:ext cx="4406900" cy="2844800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5B21496-539B-8298-64C9-FB0EE57F5A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99491" y="3891940"/>
            <a:ext cx="5889625" cy="16287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Rubik Light" pitchFamily="2" charset="-79"/>
                <a:cs typeface="Rubik Light" pitchFamily="2" charset="-79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5230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_sub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37DDEF03-BCF7-419D-A399-0A2669BCD353}"/>
              </a:ext>
            </a:extLst>
          </p:cNvPr>
          <p:cNvSpPr/>
          <p:nvPr userDrawn="1"/>
        </p:nvSpPr>
        <p:spPr>
          <a:xfrm>
            <a:off x="0" y="0"/>
            <a:ext cx="12192000" cy="1573161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036A9F3-D560-48E8-8B0F-6A04C07B92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51582"/>
            <a:ext cx="12192000" cy="6354835"/>
          </a:xfrm>
          <a:prstGeom prst="rect">
            <a:avLst/>
          </a:prstGeom>
        </p:spPr>
      </p:pic>
      <p:sp>
        <p:nvSpPr>
          <p:cNvPr id="6" name="Titel 10">
            <a:extLst>
              <a:ext uri="{FF2B5EF4-FFF2-40B4-BE49-F238E27FC236}">
                <a16:creationId xmlns:a16="http://schemas.microsoft.com/office/drawing/2014/main" id="{7F2F5E60-5EE9-432E-A53E-FC1E84F28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82" y="2713704"/>
            <a:ext cx="11245236" cy="1260536"/>
          </a:xfrm>
          <a:prstGeom prst="rect">
            <a:avLst/>
          </a:prstGeom>
        </p:spPr>
        <p:txBody>
          <a:bodyPr anchor="ctr"/>
          <a:lstStyle>
            <a:lvl1pPr algn="ctr">
              <a:defRPr lang="de-DE" sz="3200" b="1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70014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622300" y="207998"/>
            <a:ext cx="10669703" cy="877976"/>
          </a:xfrm>
          <a:prstGeom prst="rect">
            <a:avLst/>
          </a:prstGeom>
        </p:spPr>
        <p:txBody>
          <a:bodyPr anchor="ctr"/>
          <a:lstStyle>
            <a:lvl1pPr algn="l">
              <a:defRPr lang="de-DE" sz="3200" b="1" kern="120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5" name="Inhaltsplatzhalter 2"/>
          <p:cNvSpPr>
            <a:spLocks noGrp="1"/>
          </p:cNvSpPr>
          <p:nvPr>
            <p:ph sz="quarter" idx="14"/>
          </p:nvPr>
        </p:nvSpPr>
        <p:spPr>
          <a:xfrm>
            <a:off x="622301" y="1491296"/>
            <a:ext cx="10823804" cy="4993084"/>
          </a:xfrm>
          <a:prstGeom prst="rect">
            <a:avLst/>
          </a:prstGeom>
        </p:spPr>
        <p:txBody>
          <a:bodyPr/>
          <a:lstStyle>
            <a:lvl1pPr>
              <a:defRPr lang="de-DE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9152467" y="6406770"/>
            <a:ext cx="2844800" cy="206104"/>
          </a:xfrm>
          <a:prstGeom prst="rect">
            <a:avLst/>
          </a:prstGeom>
        </p:spPr>
        <p:txBody>
          <a:bodyPr/>
          <a:lstStyle>
            <a:lvl1pPr algn="r">
              <a:defRPr sz="1100"/>
            </a:lvl1pPr>
          </a:lstStyle>
          <a:p>
            <a:fld id="{A593C89B-2203-4079-888F-43B8BF8D12C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053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4"/>
          </p:nvPr>
        </p:nvSpPr>
        <p:spPr>
          <a:xfrm>
            <a:off x="622300" y="1487373"/>
            <a:ext cx="5253153" cy="4893956"/>
          </a:xfrm>
          <a:prstGeom prst="rect">
            <a:avLst/>
          </a:prstGeom>
        </p:spPr>
        <p:txBody>
          <a:bodyPr/>
          <a:lstStyle>
            <a:lvl1pPr>
              <a:defRPr lang="de-DE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sz="quarter" idx="15"/>
          </p:nvPr>
        </p:nvSpPr>
        <p:spPr>
          <a:xfrm>
            <a:off x="6091767" y="1487373"/>
            <a:ext cx="5187950" cy="4893956"/>
          </a:xfrm>
          <a:prstGeom prst="rect">
            <a:avLst/>
          </a:prstGeom>
        </p:spPr>
        <p:txBody>
          <a:bodyPr/>
          <a:lstStyle>
            <a:lvl1pPr>
              <a:defRPr lang="de-DE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434917" y="6381328"/>
            <a:ext cx="2844800" cy="206104"/>
          </a:xfrm>
          <a:prstGeom prst="rect">
            <a:avLst/>
          </a:prstGeom>
        </p:spPr>
        <p:txBody>
          <a:bodyPr/>
          <a:lstStyle>
            <a:lvl1pPr algn="r">
              <a:defRPr sz="1100"/>
            </a:lvl1pPr>
          </a:lstStyle>
          <a:p>
            <a:fld id="{A593C89B-2203-4079-888F-43B8BF8D12C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el 10">
            <a:extLst>
              <a:ext uri="{FF2B5EF4-FFF2-40B4-BE49-F238E27FC236}">
                <a16:creationId xmlns:a16="http://schemas.microsoft.com/office/drawing/2014/main" id="{47D26BFE-97F4-4920-B1E2-8E99194F8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" y="207998"/>
            <a:ext cx="10669703" cy="877976"/>
          </a:xfrm>
          <a:prstGeom prst="rect">
            <a:avLst/>
          </a:prstGeom>
        </p:spPr>
        <p:txBody>
          <a:bodyPr anchor="ctr"/>
          <a:lstStyle>
            <a:lvl1pPr algn="l">
              <a:defRPr lang="de-DE" sz="3200" b="1" kern="120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14921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und Inhal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4"/>
          </p:nvPr>
        </p:nvSpPr>
        <p:spPr>
          <a:xfrm>
            <a:off x="6108767" y="2056419"/>
            <a:ext cx="5291800" cy="4324909"/>
          </a:xfrm>
          <a:prstGeom prst="rect">
            <a:avLst/>
          </a:prstGeom>
        </p:spPr>
        <p:txBody>
          <a:bodyPr/>
          <a:lstStyle>
            <a:lvl1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sz="quarter" idx="15"/>
          </p:nvPr>
        </p:nvSpPr>
        <p:spPr>
          <a:xfrm>
            <a:off x="622299" y="2056419"/>
            <a:ext cx="5296613" cy="4324909"/>
          </a:xfrm>
          <a:prstGeom prst="rect">
            <a:avLst/>
          </a:prstGeom>
        </p:spPr>
        <p:txBody>
          <a:bodyPr/>
          <a:lstStyle>
            <a:lvl1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434917" y="6381328"/>
            <a:ext cx="2844800" cy="206104"/>
          </a:xfrm>
          <a:prstGeom prst="rect">
            <a:avLst/>
          </a:prstGeom>
        </p:spPr>
        <p:txBody>
          <a:bodyPr/>
          <a:lstStyle>
            <a:lvl1pPr algn="r">
              <a:defRPr sz="1100"/>
            </a:lvl1pPr>
          </a:lstStyle>
          <a:p>
            <a:fld id="{A593C89B-2203-4079-888F-43B8BF8D12C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el 10">
            <a:extLst>
              <a:ext uri="{FF2B5EF4-FFF2-40B4-BE49-F238E27FC236}">
                <a16:creationId xmlns:a16="http://schemas.microsoft.com/office/drawing/2014/main" id="{47D26BFE-97F4-4920-B1E2-8E99194F8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" y="207998"/>
            <a:ext cx="10669703" cy="877976"/>
          </a:xfrm>
          <a:prstGeom prst="rect">
            <a:avLst/>
          </a:prstGeom>
        </p:spPr>
        <p:txBody>
          <a:bodyPr anchor="ctr"/>
          <a:lstStyle>
            <a:lvl1pPr algn="l">
              <a:defRPr lang="de-DE" sz="3200" b="1" kern="120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2DFC1E8-0216-491E-B6E2-54AE5600458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550162"/>
            <a:ext cx="5299716" cy="4002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</a:t>
            </a:r>
            <a:endParaRPr lang="en-US" dirty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A577E758-685D-4A68-9B43-B54AA85FAB3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00851" y="1550162"/>
            <a:ext cx="5299716" cy="4002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248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bschnitt_sub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37DDEF03-BCF7-419D-A399-0A2669BCD353}"/>
              </a:ext>
            </a:extLst>
          </p:cNvPr>
          <p:cNvSpPr/>
          <p:nvPr/>
        </p:nvSpPr>
        <p:spPr>
          <a:xfrm>
            <a:off x="0" y="0"/>
            <a:ext cx="12192000" cy="1573161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8C94B87-44A0-4021-06CF-3C11A26CD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1584"/>
            <a:ext cx="12192000" cy="6354832"/>
          </a:xfrm>
          <a:prstGeom prst="rect">
            <a:avLst/>
          </a:prstGeom>
        </p:spPr>
      </p:pic>
      <p:sp>
        <p:nvSpPr>
          <p:cNvPr id="6" name="Titel 10">
            <a:extLst>
              <a:ext uri="{FF2B5EF4-FFF2-40B4-BE49-F238E27FC236}">
                <a16:creationId xmlns:a16="http://schemas.microsoft.com/office/drawing/2014/main" id="{7F2F5E60-5EE9-432E-A53E-FC1E84F28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82" y="2713704"/>
            <a:ext cx="11245236" cy="1260536"/>
          </a:xfrm>
          <a:prstGeom prst="rect">
            <a:avLst/>
          </a:prstGeom>
        </p:spPr>
        <p:txBody>
          <a:bodyPr anchor="ctr"/>
          <a:lstStyle>
            <a:lvl1pPr algn="ctr">
              <a:defRPr lang="de-DE" sz="3200" b="1" kern="1200" dirty="0">
                <a:solidFill>
                  <a:schemeClr val="bg1"/>
                </a:solidFill>
                <a:latin typeface="Young Serif" pitchFamily="2" charset="77"/>
                <a:ea typeface="Source Code Pro" panose="020B0309030403020204" pitchFamily="49" charset="0"/>
                <a:cs typeface="+mn-cs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79AD50B-8E65-AFAE-61D9-83CD3FBA6107}"/>
              </a:ext>
            </a:extLst>
          </p:cNvPr>
          <p:cNvSpPr/>
          <p:nvPr userDrawn="1"/>
        </p:nvSpPr>
        <p:spPr>
          <a:xfrm>
            <a:off x="0" y="0"/>
            <a:ext cx="12192000" cy="1573161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382E82D-2FA1-81C3-7F68-40904C89D8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251582"/>
            <a:ext cx="12192000" cy="635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048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622301" y="245126"/>
            <a:ext cx="10669703" cy="877976"/>
          </a:xfrm>
          <a:prstGeom prst="rect">
            <a:avLst/>
          </a:prstGeom>
        </p:spPr>
        <p:txBody>
          <a:bodyPr anchor="ctr"/>
          <a:lstStyle>
            <a:lvl1pPr algn="l">
              <a:defRPr lang="de-DE" sz="2800" b="1" i="0" kern="1200" dirty="0">
                <a:solidFill>
                  <a:schemeClr val="accent2"/>
                </a:solidFill>
                <a:latin typeface="Space Grotesk" pitchFamily="2" charset="77"/>
                <a:ea typeface="Source Code Pro" panose="020B0309030403020204" pitchFamily="49" charset="0"/>
                <a:cs typeface="Space Grotesk" pitchFamily="2" charset="77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5" name="Inhaltsplatzhalter 2"/>
          <p:cNvSpPr>
            <a:spLocks noGrp="1"/>
          </p:cNvSpPr>
          <p:nvPr>
            <p:ph sz="quarter" idx="14"/>
          </p:nvPr>
        </p:nvSpPr>
        <p:spPr>
          <a:xfrm>
            <a:off x="622301" y="1491296"/>
            <a:ext cx="10823804" cy="4993084"/>
          </a:xfrm>
          <a:prstGeom prst="rect">
            <a:avLst/>
          </a:prstGeom>
        </p:spPr>
        <p:txBody>
          <a:bodyPr/>
          <a:lstStyle>
            <a:lvl1pPr>
              <a:defRPr lang="de-DE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9152467" y="6406770"/>
            <a:ext cx="2844800" cy="206104"/>
          </a:xfrm>
          <a:prstGeom prst="rect">
            <a:avLst/>
          </a:prstGeom>
        </p:spPr>
        <p:txBody>
          <a:bodyPr/>
          <a:lstStyle>
            <a:lvl1pPr algn="r">
              <a:defRPr sz="1100"/>
            </a:lvl1pPr>
          </a:lstStyle>
          <a:p>
            <a:fld id="{A593C89B-2203-4079-888F-43B8BF8D12C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322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4"/>
          </p:nvPr>
        </p:nvSpPr>
        <p:spPr>
          <a:xfrm>
            <a:off x="6038850" y="1487373"/>
            <a:ext cx="5253153" cy="4893956"/>
          </a:xfrm>
          <a:prstGeom prst="rect">
            <a:avLst/>
          </a:prstGeom>
        </p:spPr>
        <p:txBody>
          <a:bodyPr/>
          <a:lstStyle>
            <a:lvl1pPr>
              <a:defRPr lang="de-DE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sz="quarter" idx="15"/>
          </p:nvPr>
        </p:nvSpPr>
        <p:spPr>
          <a:xfrm>
            <a:off x="622300" y="1487373"/>
            <a:ext cx="5187950" cy="4893956"/>
          </a:xfrm>
          <a:prstGeom prst="rect">
            <a:avLst/>
          </a:prstGeom>
        </p:spPr>
        <p:txBody>
          <a:bodyPr/>
          <a:lstStyle>
            <a:lvl1pPr>
              <a:defRPr lang="de-DE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434917" y="6381328"/>
            <a:ext cx="2844800" cy="206104"/>
          </a:xfrm>
          <a:prstGeom prst="rect">
            <a:avLst/>
          </a:prstGeom>
        </p:spPr>
        <p:txBody>
          <a:bodyPr/>
          <a:lstStyle>
            <a:lvl1pPr algn="r">
              <a:defRPr sz="1100"/>
            </a:lvl1pPr>
          </a:lstStyle>
          <a:p>
            <a:fld id="{A593C89B-2203-4079-888F-43B8BF8D12C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el 10">
            <a:extLst>
              <a:ext uri="{FF2B5EF4-FFF2-40B4-BE49-F238E27FC236}">
                <a16:creationId xmlns:a16="http://schemas.microsoft.com/office/drawing/2014/main" id="{47D26BFE-97F4-4920-B1E2-8E99194F8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" y="227453"/>
            <a:ext cx="10669703" cy="877976"/>
          </a:xfrm>
          <a:prstGeom prst="rect">
            <a:avLst/>
          </a:prstGeom>
        </p:spPr>
        <p:txBody>
          <a:bodyPr anchor="ctr"/>
          <a:lstStyle>
            <a:lvl1pPr algn="l">
              <a:defRPr lang="de-DE" sz="2800" b="1" kern="1200" dirty="0">
                <a:solidFill>
                  <a:schemeClr val="accent2"/>
                </a:solidFill>
                <a:latin typeface="Space Grotesk" pitchFamily="2" charset="77"/>
                <a:ea typeface="+mn-ea"/>
                <a:cs typeface="Space Grotesk" pitchFamily="2" charset="77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5436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und Inhal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4"/>
          </p:nvPr>
        </p:nvSpPr>
        <p:spPr>
          <a:xfrm>
            <a:off x="6108767" y="2056419"/>
            <a:ext cx="5291800" cy="4324909"/>
          </a:xfrm>
          <a:prstGeom prst="rect">
            <a:avLst/>
          </a:prstGeom>
        </p:spPr>
        <p:txBody>
          <a:bodyPr/>
          <a:lstStyle>
            <a:lvl1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sz="quarter" idx="15"/>
          </p:nvPr>
        </p:nvSpPr>
        <p:spPr>
          <a:xfrm>
            <a:off x="622299" y="2056419"/>
            <a:ext cx="5296613" cy="4324909"/>
          </a:xfrm>
          <a:prstGeom prst="rect">
            <a:avLst/>
          </a:prstGeom>
        </p:spPr>
        <p:txBody>
          <a:bodyPr/>
          <a:lstStyle>
            <a:lvl1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434917" y="6381328"/>
            <a:ext cx="2844800" cy="206104"/>
          </a:xfrm>
          <a:prstGeom prst="rect">
            <a:avLst/>
          </a:prstGeom>
        </p:spPr>
        <p:txBody>
          <a:bodyPr/>
          <a:lstStyle>
            <a:lvl1pPr algn="r">
              <a:defRPr sz="1100"/>
            </a:lvl1pPr>
          </a:lstStyle>
          <a:p>
            <a:fld id="{A593C89B-2203-4079-888F-43B8BF8D12C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el 10">
            <a:extLst>
              <a:ext uri="{FF2B5EF4-FFF2-40B4-BE49-F238E27FC236}">
                <a16:creationId xmlns:a16="http://schemas.microsoft.com/office/drawing/2014/main" id="{47D26BFE-97F4-4920-B1E2-8E99194F8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" y="227453"/>
            <a:ext cx="10669703" cy="877976"/>
          </a:xfrm>
          <a:prstGeom prst="rect">
            <a:avLst/>
          </a:prstGeom>
        </p:spPr>
        <p:txBody>
          <a:bodyPr anchor="ctr"/>
          <a:lstStyle>
            <a:lvl1pPr algn="l">
              <a:defRPr lang="de-DE" sz="2800" b="1" kern="1200" dirty="0">
                <a:solidFill>
                  <a:schemeClr val="accent2"/>
                </a:solidFill>
                <a:latin typeface="Space Grotesk" pitchFamily="2" charset="77"/>
                <a:ea typeface="+mn-ea"/>
                <a:cs typeface="Space Grotesk" pitchFamily="2" charset="77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2DFC1E8-0216-491E-B6E2-54AE5600458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550162"/>
            <a:ext cx="5299716" cy="4002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</a:t>
            </a:r>
            <a:endParaRPr lang="en-US" dirty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A577E758-685D-4A68-9B43-B54AA85FAB3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00851" y="1550162"/>
            <a:ext cx="5299716" cy="4002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161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8.svg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287CBAFF-A618-4EF2-8549-292465E316B5}"/>
              </a:ext>
            </a:extLst>
          </p:cNvPr>
          <p:cNvSpPr/>
          <p:nvPr/>
        </p:nvSpPr>
        <p:spPr>
          <a:xfrm>
            <a:off x="0" y="1264965"/>
            <a:ext cx="12192000" cy="5557113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D01B45D-DD59-4C57-84A9-35A86EB290EF}"/>
              </a:ext>
            </a:extLst>
          </p:cNvPr>
          <p:cNvSpPr/>
          <p:nvPr/>
        </p:nvSpPr>
        <p:spPr>
          <a:xfrm>
            <a:off x="0" y="6763773"/>
            <a:ext cx="12192000" cy="1166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1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814D943-237A-457A-889D-DA45D9BA042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99694" y="141275"/>
            <a:ext cx="2014118" cy="1007059"/>
          </a:xfrm>
          <a:prstGeom prst="rect">
            <a:avLst/>
          </a:prstGeom>
        </p:spPr>
      </p:pic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828D342D-3374-432F-BA41-120E954882F5}"/>
              </a:ext>
            </a:extLst>
          </p:cNvPr>
          <p:cNvCxnSpPr>
            <a:cxnSpLocks/>
          </p:cNvCxnSpPr>
          <p:nvPr/>
        </p:nvCxnSpPr>
        <p:spPr>
          <a:xfrm>
            <a:off x="0" y="1264966"/>
            <a:ext cx="121920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594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20" y="6150401"/>
            <a:ext cx="480053" cy="392047"/>
          </a:xfrm>
          <a:prstGeom prst="rect">
            <a:avLst/>
          </a:prstGeom>
        </p:spPr>
      </p:pic>
      <p:cxnSp>
        <p:nvCxnSpPr>
          <p:cNvPr id="11" name="Gerade Verbindung 8"/>
          <p:cNvCxnSpPr/>
          <p:nvPr/>
        </p:nvCxnSpPr>
        <p:spPr>
          <a:xfrm>
            <a:off x="1800000" y="6309320"/>
            <a:ext cx="9409045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1679512" y="6314790"/>
            <a:ext cx="7114705" cy="3181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14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Leibniz-Institut </a:t>
            </a:r>
            <a:r>
              <a:rPr lang="de-DE" sz="1467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• </a:t>
            </a:r>
            <a:r>
              <a:rPr lang="de-DE" sz="14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DSMZ-Deutsche Sammlung von Mikroorganismen und Zellkulturen GmbH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D01B45D-DD59-4C57-84A9-35A86EB290EF}"/>
              </a:ext>
            </a:extLst>
          </p:cNvPr>
          <p:cNvSpPr/>
          <p:nvPr/>
        </p:nvSpPr>
        <p:spPr>
          <a:xfrm>
            <a:off x="0" y="6741368"/>
            <a:ext cx="12192000" cy="1166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1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87CBAFF-A618-4EF2-8549-292465E316B5}"/>
              </a:ext>
            </a:extLst>
          </p:cNvPr>
          <p:cNvSpPr/>
          <p:nvPr/>
        </p:nvSpPr>
        <p:spPr>
          <a:xfrm>
            <a:off x="0" y="1264966"/>
            <a:ext cx="12192000" cy="5476402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828D342D-3374-432F-BA41-120E954882F5}"/>
              </a:ext>
            </a:extLst>
          </p:cNvPr>
          <p:cNvCxnSpPr>
            <a:cxnSpLocks/>
          </p:cNvCxnSpPr>
          <p:nvPr/>
        </p:nvCxnSpPr>
        <p:spPr>
          <a:xfrm>
            <a:off x="0" y="1264966"/>
            <a:ext cx="12192000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5" name="Grafik 4">
            <a:extLst>
              <a:ext uri="{FF2B5EF4-FFF2-40B4-BE49-F238E27FC236}">
                <a16:creationId xmlns:a16="http://schemas.microsoft.com/office/drawing/2014/main" id="{179D647C-3A56-7A57-30C2-944C2E95E4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89489" y="333724"/>
            <a:ext cx="2011680" cy="71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628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  <p:sldLayoutId id="2147484036" r:id="rId5"/>
    <p:sldLayoutId id="2147484037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support@osiris-solutions.de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0CE5739-DCD7-3AB0-D089-B34515A45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491" y="2093426"/>
            <a:ext cx="10278209" cy="1669682"/>
          </a:xfrm>
        </p:spPr>
        <p:txBody>
          <a:bodyPr/>
          <a:lstStyle/>
          <a:p>
            <a:r>
              <a:rPr lang="de-DE" dirty="0"/>
              <a:t>Community Meeting</a:t>
            </a:r>
            <a:br>
              <a:rPr lang="de-DE" dirty="0"/>
            </a:br>
            <a:r>
              <a:rPr lang="de-DE" sz="3600" dirty="0"/>
              <a:t>am 16. April 2026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E7F3E70-64C4-9880-1266-C6C3A0C66D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99491" y="3763108"/>
            <a:ext cx="5889625" cy="1628775"/>
          </a:xfrm>
        </p:spPr>
        <p:txBody>
          <a:bodyPr/>
          <a:lstStyle/>
          <a:p>
            <a:r>
              <a:rPr lang="de-DE" dirty="0"/>
              <a:t>OSIRIS v2.0 (Beta)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07B6202-98DF-729F-ECF4-4A6BD5D10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1256" y="491419"/>
            <a:ext cx="2094325" cy="86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43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C13EC0-A80B-CCEB-55AA-DFCAA55D0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Research </a:t>
            </a:r>
            <a:r>
              <a:rPr lang="de-DE" dirty="0" err="1"/>
              <a:t>spectrum</a:t>
            </a:r>
            <a:endParaRPr lang="de-DE" dirty="0"/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E7036E0F-1979-5AD2-506E-F05727B90D5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846069" y="1490663"/>
            <a:ext cx="10376036" cy="499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395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B8A230-B69F-E04C-5DAB-27B31AD72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Aktivität vom Berichtswesen ausschließen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6FB814-6AFF-612A-CBA0-B3344BF7E54F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/>
              <a:t>Einzelne Aktivitäten können nun vom Berichtswesen ausgeschlossen werden: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In der erweiterten Suche kann danach gefiltert werden: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In Berichten wird der Filter automatisch angewendet.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BC3C478-F009-0C01-24F6-B154F8E56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2389" y="2145862"/>
            <a:ext cx="3987800" cy="8636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EB96F6F-3A56-6E6E-1E5C-699543AFA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724" y="4110212"/>
            <a:ext cx="7772400" cy="82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59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4E62D6-FEAC-890C-C332-4FE2992E9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neue Command Palette</a:t>
            </a:r>
          </a:p>
        </p:txBody>
      </p:sp>
      <p:pic>
        <p:nvPicPr>
          <p:cNvPr id="5" name="Bildschirmaufnahme 2026-02-14 um 13.47.49">
            <a:hlinkClick r:id="" action="ppaction://media"/>
            <a:extLst>
              <a:ext uri="{FF2B5EF4-FFF2-40B4-BE49-F238E27FC236}">
                <a16:creationId xmlns:a16="http://schemas.microsoft.com/office/drawing/2014/main" id="{3BD303AC-DE4E-49C6-4DA9-AE8DE7C26C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3711" t="9241" r="3835" b="8897"/>
          <a:stretch>
            <a:fillRect/>
          </a:stretch>
        </p:blipFill>
        <p:spPr>
          <a:xfrm>
            <a:off x="1089400" y="1313793"/>
            <a:ext cx="10013199" cy="529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94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081E48-5774-534C-DEE4-BE6152BA2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Verbesserte Seitenleiste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9E648D-77C2-E8BE-03CB-FBCE904A4D2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2301" y="1491296"/>
            <a:ext cx="8174858" cy="4993084"/>
          </a:xfrm>
        </p:spPr>
        <p:txBody>
          <a:bodyPr/>
          <a:lstStyle/>
          <a:p>
            <a:r>
              <a:rPr lang="de-DE" dirty="0"/>
              <a:t>Strukturelle Überarbeitung für mehr Übersichtlichkeit</a:t>
            </a:r>
          </a:p>
          <a:p>
            <a:r>
              <a:rPr lang="de-DE" dirty="0"/>
              <a:t>Benachrichtigungen aus dem Header sind jetzt “Meine Aufgaben“</a:t>
            </a:r>
          </a:p>
          <a:p>
            <a:r>
              <a:rPr lang="de-DE" dirty="0"/>
              <a:t>In den Profileinstellungen kann man Favoriten definieren</a:t>
            </a:r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670C17C-13AF-3A75-482D-EF2EC0D13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5786" y="0"/>
            <a:ext cx="2926214" cy="685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C6C2F7E-BBB2-9835-4508-7A32288FF5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4016" y="0"/>
            <a:ext cx="3024108" cy="475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048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846896-A6F9-12B4-29D8-74559823E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Ankündigungen im Profil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03AAF251-08C6-372B-351F-5A2BCE0EC620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89461" y="1343518"/>
            <a:ext cx="9762925" cy="533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4956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22784-DA3F-8561-FB2B-121324FC9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EFF69D-6643-2B6F-0F84-E8A7F2911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Ankündigungen im Profil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F39CB5AE-02BD-609B-E803-1F7D8321A2CC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13008" y="1427601"/>
            <a:ext cx="7862759" cy="518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996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E26AB9-66FD-A768-15E6-DBCDA4774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Deadlines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0255927B-7CB0-0198-4D45-4CC27EB49F9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22301" y="1501173"/>
            <a:ext cx="8863952" cy="499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55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487C6-AC4B-DF7E-525C-D0F343FBD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24541D-3E95-0DA3-E232-080F3669F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Deadlines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78353E9F-DB70-807B-A9EF-DA3EF043A322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22301" y="1501173"/>
            <a:ext cx="8863952" cy="499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284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2EC41-709E-9E62-09C2-1EEE87CDB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48623E-827C-51E3-4F17-E0DE0B340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Deadlines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2C89168-7845-352F-9E9D-86F949DD8A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164494" cy="6858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86F4C7A-5D56-4D2E-B9CE-C544BC34E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360" y="2434908"/>
            <a:ext cx="5582639" cy="193202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8E3DAFB-9AE2-7091-6F68-19DF794F8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9361" y="4624691"/>
            <a:ext cx="5582639" cy="198818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469AF7C0-D604-A0E9-B47B-962C59A16B81}"/>
              </a:ext>
            </a:extLst>
          </p:cNvPr>
          <p:cNvSpPr txBox="1"/>
          <p:nvPr/>
        </p:nvSpPr>
        <p:spPr>
          <a:xfrm>
            <a:off x="6688473" y="1382005"/>
            <a:ext cx="46035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Unterschiedliche Rollen sehen unterschiedliche Deadlines in ihrem Profil:</a:t>
            </a:r>
          </a:p>
        </p:txBody>
      </p: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459E379F-FD97-35BB-FEA8-FAB1507602B4}"/>
              </a:ext>
            </a:extLst>
          </p:cNvPr>
          <p:cNvCxnSpPr/>
          <p:nvPr/>
        </p:nvCxnSpPr>
        <p:spPr>
          <a:xfrm>
            <a:off x="6164494" y="0"/>
            <a:ext cx="0" cy="6858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24244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B08771-5514-2E48-A6F6-190403DA3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neue Admin-Interface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22D7C704-F2F2-3B40-7A00-9F4636E1DD1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927100" y="1396069"/>
            <a:ext cx="9814471" cy="592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009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E6D79BF-F4EF-22CD-B89B-0F0401579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Anwesende Institute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B48871B8-3802-B0E7-C903-AB482B784DC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sz="2200" i="1" dirty="0" err="1">
                <a:solidFill>
                  <a:schemeClr val="accent1"/>
                </a:solidFill>
              </a:rPr>
              <a:t>bicc</a:t>
            </a:r>
            <a:endParaRPr lang="de-DE" sz="2200" i="1" dirty="0">
              <a:solidFill>
                <a:schemeClr val="accent1"/>
              </a:solidFill>
            </a:endParaRPr>
          </a:p>
          <a:p>
            <a:r>
              <a:rPr lang="de-DE" sz="2200" i="1" dirty="0">
                <a:solidFill>
                  <a:schemeClr val="accent1"/>
                </a:solidFill>
              </a:rPr>
              <a:t>BIPS</a:t>
            </a:r>
          </a:p>
          <a:p>
            <a:r>
              <a:rPr lang="de-DE" sz="2200" i="1" dirty="0" err="1">
                <a:solidFill>
                  <a:schemeClr val="accent1"/>
                </a:solidFill>
              </a:rPr>
              <a:t>DIfE</a:t>
            </a:r>
            <a:endParaRPr lang="de-DE" sz="2200" i="1" dirty="0">
              <a:solidFill>
                <a:schemeClr val="accent1"/>
              </a:solidFill>
            </a:endParaRPr>
          </a:p>
          <a:p>
            <a:r>
              <a:rPr lang="de-DE" sz="2200" i="1" dirty="0">
                <a:solidFill>
                  <a:schemeClr val="accent1"/>
                </a:solidFill>
              </a:rPr>
              <a:t>DPZ</a:t>
            </a:r>
          </a:p>
          <a:p>
            <a:r>
              <a:rPr lang="de-DE" sz="2200" i="1" dirty="0">
                <a:solidFill>
                  <a:schemeClr val="accent1"/>
                </a:solidFill>
              </a:rPr>
              <a:t>DSMZ</a:t>
            </a:r>
          </a:p>
          <a:p>
            <a:r>
              <a:rPr lang="de-DE" sz="2200" i="1" dirty="0">
                <a:solidFill>
                  <a:schemeClr val="accent1"/>
                </a:solidFill>
              </a:rPr>
              <a:t>FMP</a:t>
            </a:r>
          </a:p>
          <a:p>
            <a:r>
              <a:rPr lang="de-DE" sz="2200" i="1" dirty="0">
                <a:solidFill>
                  <a:schemeClr val="accent1"/>
                </a:solidFill>
              </a:rPr>
              <a:t>HSU Hamburg</a:t>
            </a:r>
          </a:p>
          <a:p>
            <a:r>
              <a:rPr lang="de-DE" sz="2200" i="1" dirty="0">
                <a:solidFill>
                  <a:schemeClr val="accent1"/>
                </a:solidFill>
              </a:rPr>
              <a:t>IfL</a:t>
            </a:r>
          </a:p>
          <a:p>
            <a:r>
              <a:rPr lang="de-DE" sz="2200" i="1" dirty="0">
                <a:solidFill>
                  <a:schemeClr val="accent1"/>
                </a:solidFill>
              </a:rPr>
              <a:t>IGB</a:t>
            </a:r>
          </a:p>
          <a:p>
            <a:r>
              <a:rPr lang="de-DE" sz="2200" i="1" dirty="0">
                <a:solidFill>
                  <a:schemeClr val="accent1"/>
                </a:solidFill>
              </a:rPr>
              <a:t>IKZ</a:t>
            </a:r>
          </a:p>
          <a:p>
            <a:r>
              <a:rPr lang="de-DE" sz="2200" i="1" dirty="0">
                <a:solidFill>
                  <a:schemeClr val="accent1"/>
                </a:solidFill>
              </a:rPr>
              <a:t>WI</a:t>
            </a:r>
          </a:p>
          <a:p>
            <a:r>
              <a:rPr lang="de-DE" sz="2200" i="1" dirty="0">
                <a:solidFill>
                  <a:schemeClr val="accent1"/>
                </a:solidFill>
              </a:rPr>
              <a:t>ZMT</a:t>
            </a:r>
          </a:p>
        </p:txBody>
      </p:sp>
    </p:spTree>
    <p:extLst>
      <p:ext uri="{BB962C8B-B14F-4D97-AF65-F5344CB8AC3E}">
        <p14:creationId xmlns:p14="http://schemas.microsoft.com/office/powerpoint/2010/main" val="7747687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519C95-BD0D-ED3F-081A-912035C87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Sophie</a:t>
            </a:r>
          </a:p>
        </p:txBody>
      </p:sp>
      <p:pic>
        <p:nvPicPr>
          <p:cNvPr id="5" name="Inhaltsplatzhalter 4" descr="Ein Bild, das Eule, Cartoon, Vogel, Kunst enthält.&#10;&#10;KI-generierte Inhalte können fehlerhaft sein.">
            <a:extLst>
              <a:ext uri="{FF2B5EF4-FFF2-40B4-BE49-F238E27FC236}">
                <a16:creationId xmlns:a16="http://schemas.microsoft.com/office/drawing/2014/main" id="{CBC1BA9E-4B25-8398-91D1-5109DC807E9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81208" y="1123102"/>
            <a:ext cx="8337578" cy="5558386"/>
          </a:xfrm>
          <a:prstGeom prst="rect">
            <a:avLst/>
          </a:prstGeom>
        </p:spPr>
      </p:pic>
      <p:pic>
        <p:nvPicPr>
          <p:cNvPr id="7" name="Grafik 6" descr="Ein Bild, das Cartoon, Megafon, Lautsprecher enthält.&#10;&#10;KI-generierte Inhalte können fehlerhaft sein.">
            <a:extLst>
              <a:ext uri="{FF2B5EF4-FFF2-40B4-BE49-F238E27FC236}">
                <a16:creationId xmlns:a16="http://schemas.microsoft.com/office/drawing/2014/main" id="{F05D0360-6866-BF3C-FC7B-9E55CCA67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695" y="1485024"/>
            <a:ext cx="1750342" cy="1577041"/>
          </a:xfrm>
          <a:prstGeom prst="rect">
            <a:avLst/>
          </a:prstGeom>
        </p:spPr>
      </p:pic>
      <p:pic>
        <p:nvPicPr>
          <p:cNvPr id="9" name="Grafik 8" descr="Ein Bild, das Uhr, Cartoon enthält.&#10;&#10;KI-generierte Inhalte können fehlerhaft sein.">
            <a:extLst>
              <a:ext uri="{FF2B5EF4-FFF2-40B4-BE49-F238E27FC236}">
                <a16:creationId xmlns:a16="http://schemas.microsoft.com/office/drawing/2014/main" id="{1BD5B810-5A90-F019-25FE-E5EABF8CCC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9720" y="4923119"/>
            <a:ext cx="1744350" cy="1478337"/>
          </a:xfrm>
          <a:prstGeom prst="rect">
            <a:avLst/>
          </a:prstGeom>
        </p:spPr>
      </p:pic>
      <p:pic>
        <p:nvPicPr>
          <p:cNvPr id="11" name="Grafik 10" descr="Ein Bild, das Cartoon, Eule enthält.&#10;&#10;KI-generierte Inhalte können fehlerhaft sein.">
            <a:extLst>
              <a:ext uri="{FF2B5EF4-FFF2-40B4-BE49-F238E27FC236}">
                <a16:creationId xmlns:a16="http://schemas.microsoft.com/office/drawing/2014/main" id="{1173D3A0-60B3-13AF-9325-007ACA9840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9209" y="4761270"/>
            <a:ext cx="1528682" cy="1563991"/>
          </a:xfrm>
          <a:prstGeom prst="rect">
            <a:avLst/>
          </a:prstGeom>
        </p:spPr>
      </p:pic>
      <p:pic>
        <p:nvPicPr>
          <p:cNvPr id="13" name="Grafik 12" descr="Ein Bild, das Clipart, Kunst, Darstellung, Entwurf enthält.&#10;&#10;KI-generierte Inhalte können fehlerhaft sein.">
            <a:extLst>
              <a:ext uri="{FF2B5EF4-FFF2-40B4-BE49-F238E27FC236}">
                <a16:creationId xmlns:a16="http://schemas.microsoft.com/office/drawing/2014/main" id="{0C1C7E3D-FB6E-C9D8-465E-EA577227AC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76946" y="1583728"/>
            <a:ext cx="1563914" cy="1478337"/>
          </a:xfrm>
          <a:prstGeom prst="rect">
            <a:avLst/>
          </a:prstGeom>
        </p:spPr>
      </p:pic>
      <p:pic>
        <p:nvPicPr>
          <p:cNvPr id="15" name="Grafik 14" descr="Ein Bild, das Cartoon, Clipart, Eule, Animierter Cartoon enthält.&#10;&#10;KI-generierte Inhalte können fehlerhaft sein.">
            <a:extLst>
              <a:ext uri="{FF2B5EF4-FFF2-40B4-BE49-F238E27FC236}">
                <a16:creationId xmlns:a16="http://schemas.microsoft.com/office/drawing/2014/main" id="{3BDDFBDF-0166-F629-57FD-43421FCE74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9208" y="3111416"/>
            <a:ext cx="1957738" cy="1478337"/>
          </a:xfrm>
          <a:prstGeom prst="rect">
            <a:avLst/>
          </a:prstGeom>
        </p:spPr>
      </p:pic>
      <p:pic>
        <p:nvPicPr>
          <p:cNvPr id="17" name="Grafik 16" descr="Ein Bild, das Clipart, Cartoon, Kunst enthält.&#10;&#10;KI-generierte Inhalte können fehlerhaft sein.">
            <a:extLst>
              <a:ext uri="{FF2B5EF4-FFF2-40B4-BE49-F238E27FC236}">
                <a16:creationId xmlns:a16="http://schemas.microsoft.com/office/drawing/2014/main" id="{1CB69616-7F3F-42D1-AE32-59B160B75B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23037" y="3062065"/>
            <a:ext cx="1723063" cy="157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700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D647B2-3269-87D3-41B2-C5DA35794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Fehlermeldungen und Berechtigungen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E833C4A-E467-FEBB-D907-C0E33A59C51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2301" y="1491296"/>
            <a:ext cx="7039740" cy="4993084"/>
          </a:xfrm>
        </p:spPr>
        <p:txBody>
          <a:bodyPr/>
          <a:lstStyle/>
          <a:p>
            <a:r>
              <a:rPr lang="de-DE" dirty="0"/>
              <a:t>Berechtigungen werden konsequenter abgefragt</a:t>
            </a:r>
          </a:p>
          <a:p>
            <a:r>
              <a:rPr lang="de-DE" dirty="0"/>
              <a:t>Fehlermeldungen werden einheitlich dargestellt und viele Meldungen wurden verbessert</a:t>
            </a:r>
          </a:p>
          <a:p>
            <a:r>
              <a:rPr lang="de-DE" dirty="0"/>
              <a:t>Die Nutzererfahrung wurde insgesamt verbessert</a:t>
            </a:r>
          </a:p>
        </p:txBody>
      </p:sp>
      <p:pic>
        <p:nvPicPr>
          <p:cNvPr id="10" name="Grafik 9" descr="Ein Bild, das Cartoon, Eule enthält.&#10;&#10;KI-generierte Inhalte können fehlerhaft sein.">
            <a:extLst>
              <a:ext uri="{FF2B5EF4-FFF2-40B4-BE49-F238E27FC236}">
                <a16:creationId xmlns:a16="http://schemas.microsoft.com/office/drawing/2014/main" id="{7F8AF803-15F6-3A27-AEEA-9FF65AF3A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6271" y="2575033"/>
            <a:ext cx="3613428" cy="359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0427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8ACF98-14AB-DAF7-B47F-3751DF42D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Todos</a:t>
            </a:r>
            <a:r>
              <a:rPr lang="de-DE" dirty="0"/>
              <a:t> vor dem Release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230232D-FE25-66B3-2261-A05A44106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2301" y="1491296"/>
            <a:ext cx="3634389" cy="4993084"/>
          </a:xfrm>
        </p:spPr>
        <p:txBody>
          <a:bodyPr/>
          <a:lstStyle/>
          <a:p>
            <a:r>
              <a:rPr lang="de-DE" dirty="0"/>
              <a:t>Durch alle </a:t>
            </a:r>
            <a:r>
              <a:rPr lang="de-DE" dirty="0" err="1"/>
              <a:t>Issues</a:t>
            </a:r>
            <a:r>
              <a:rPr lang="de-DE" dirty="0"/>
              <a:t> gehen und den Release noch verbessern</a:t>
            </a:r>
          </a:p>
          <a:p>
            <a:r>
              <a:rPr lang="de-DE" dirty="0"/>
              <a:t>Implementation von anderen OAuth-Methoden (z.B. </a:t>
            </a:r>
            <a:r>
              <a:rPr lang="de-DE" dirty="0" err="1"/>
              <a:t>Keycloak</a:t>
            </a:r>
            <a:r>
              <a:rPr lang="de-DE" dirty="0"/>
              <a:t>)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DDF8D7F-43B8-0B00-2FA8-CB2FE6ABF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331921"/>
            <a:ext cx="7772400" cy="663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6277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5800F9-AFA8-E3BB-2D3E-30ACA7C07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Kurzer Ausblick auf die Roadmap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F0C2E6-64C6-CAA6-89EB-216BF6DCD5E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2301" y="3321268"/>
            <a:ext cx="10823804" cy="3163111"/>
          </a:xfrm>
        </p:spPr>
        <p:txBody>
          <a:bodyPr/>
          <a:lstStyle/>
          <a:p>
            <a:r>
              <a:rPr lang="de-DE" dirty="0"/>
              <a:t>Erweiterung des ORCID-Supports</a:t>
            </a:r>
          </a:p>
          <a:p>
            <a:r>
              <a:rPr lang="de-DE" dirty="0"/>
              <a:t>Authentication der ORCID-ID anstatt des einfachen Bearbeitens</a:t>
            </a:r>
          </a:p>
          <a:p>
            <a:r>
              <a:rPr lang="de-DE" dirty="0"/>
              <a:t>Import von öffentlichen Daten aus dem Nutzerprofil</a:t>
            </a:r>
          </a:p>
          <a:p>
            <a:r>
              <a:rPr lang="de-DE" dirty="0"/>
              <a:t>Und mehr</a:t>
            </a:r>
          </a:p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CD4FC10-2758-0EBE-D164-C1DDD2D69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5064" y="1524755"/>
            <a:ext cx="4148302" cy="125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1930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51F22B-FBD0-945D-2D2C-E71EC7EC8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Any </a:t>
            </a:r>
            <a:r>
              <a:rPr lang="de-DE" dirty="0" err="1"/>
              <a:t>other</a:t>
            </a:r>
            <a:r>
              <a:rPr lang="de-DE" dirty="0"/>
              <a:t> Business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2E5D4D-ED7F-6C43-FE08-B98A010CE80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/>
              <a:t>Bei Support-Anfragen schreibt bitte an </a:t>
            </a:r>
            <a:r>
              <a:rPr lang="de-DE" dirty="0">
                <a:hlinkClick r:id="rId2"/>
              </a:rPr>
              <a:t>support@osiris-solutions.de</a:t>
            </a:r>
            <a:endParaRPr lang="de-DE" dirty="0"/>
          </a:p>
          <a:p>
            <a:r>
              <a:rPr lang="de-DE" dirty="0"/>
              <a:t>Dadurch können wir auch bei Abwesenheiten einen Support anbieten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Sehen wir jemanden von euch auf der CRIS-Konferenz im Mai?</a:t>
            </a:r>
          </a:p>
        </p:txBody>
      </p:sp>
    </p:spTree>
    <p:extLst>
      <p:ext uri="{BB962C8B-B14F-4D97-AF65-F5344CB8AC3E}">
        <p14:creationId xmlns:p14="http://schemas.microsoft.com/office/powerpoint/2010/main" val="8508767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87EAAA-B926-48CA-6EBE-ACAE18216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Topics der Community?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6C9DABA-C455-AC49-80DE-0D93EE59405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/>
              <a:t>Folgende Themen wurden besprochen:</a:t>
            </a:r>
          </a:p>
          <a:p>
            <a:r>
              <a:rPr lang="de-DE" dirty="0"/>
              <a:t>Erfahrungsaustausch zu Projekten: wie funktionieren die Prozesse in den Instituten? Was gibt es für Bestätigungsmechanismen?</a:t>
            </a:r>
          </a:p>
          <a:p>
            <a:r>
              <a:rPr lang="de-DE" dirty="0"/>
              <a:t>Wie gelangen die Informationen aus OSIRIS auf die Webseite? Wer benutzt dafür bereits Portfolio, entweder als Gesamtpaket oder über die API?</a:t>
            </a:r>
          </a:p>
          <a:p>
            <a:r>
              <a:rPr lang="de-DE" dirty="0"/>
              <a:t>Erfahrungsaustausch zu Qualitäts-Workflows und Bitte um bilaterales Gespräch</a:t>
            </a:r>
          </a:p>
        </p:txBody>
      </p:sp>
    </p:spTree>
    <p:extLst>
      <p:ext uri="{BB962C8B-B14F-4D97-AF65-F5344CB8AC3E}">
        <p14:creationId xmlns:p14="http://schemas.microsoft.com/office/powerpoint/2010/main" val="26357744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B57E8C-2B86-4567-94FF-8FCA7BCF6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Save </a:t>
            </a:r>
            <a:r>
              <a:rPr lang="de-DE" dirty="0" err="1"/>
              <a:t>the</a:t>
            </a:r>
            <a:r>
              <a:rPr lang="de-DE" dirty="0"/>
              <a:t> Date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A51E4E17-E60E-4884-AF4F-6F9D1013DD45}"/>
              </a:ext>
            </a:extLst>
          </p:cNvPr>
          <p:cNvSpPr/>
          <p:nvPr/>
        </p:nvSpPr>
        <p:spPr>
          <a:xfrm>
            <a:off x="7940705" y="6206836"/>
            <a:ext cx="23936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>
                <a:latin typeface="Consolas" panose="020B0609020204030204" pitchFamily="49" charset="0"/>
              </a:rPr>
              <a:t>osiris-app.de</a:t>
            </a:r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227F8080-4D98-6B00-27AA-9FEB4E7828CE}"/>
              </a:ext>
            </a:extLst>
          </p:cNvPr>
          <p:cNvSpPr/>
          <p:nvPr/>
        </p:nvSpPr>
        <p:spPr>
          <a:xfrm>
            <a:off x="1433367" y="2868590"/>
            <a:ext cx="9325265" cy="3099723"/>
          </a:xfrm>
          <a:prstGeom prst="roundRect">
            <a:avLst>
              <a:gd name="adj" fmla="val 10183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A166692-4157-A751-6B1B-310F96C7F2B9}"/>
              </a:ext>
            </a:extLst>
          </p:cNvPr>
          <p:cNvSpPr txBox="1"/>
          <p:nvPr/>
        </p:nvSpPr>
        <p:spPr>
          <a:xfrm>
            <a:off x="1802095" y="3040201"/>
            <a:ext cx="5387866" cy="2440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3200" b="1" dirty="0">
                <a:solidFill>
                  <a:schemeClr val="accent1"/>
                </a:solidFill>
              </a:rPr>
              <a:t>OSIRIS Community Event</a:t>
            </a:r>
            <a:endParaRPr lang="de-DE" sz="2400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r>
              <a:rPr lang="de-DE" sz="2400" dirty="0"/>
              <a:t>📆 Am 18.06.2026</a:t>
            </a:r>
          </a:p>
          <a:p>
            <a:pPr>
              <a:lnSpc>
                <a:spcPct val="150000"/>
              </a:lnSpc>
            </a:pPr>
            <a:r>
              <a:rPr lang="de-DE" sz="2400" dirty="0"/>
              <a:t>🕐 Um 13 Uhr</a:t>
            </a:r>
          </a:p>
          <a:p>
            <a:pPr>
              <a:lnSpc>
                <a:spcPct val="150000"/>
              </a:lnSpc>
            </a:pPr>
            <a:r>
              <a:rPr lang="de-DE" sz="2400" dirty="0"/>
              <a:t>📍 online (Teams)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33083BE-6A0D-4B52-BAC7-0CEB7D78C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2" y="3452801"/>
            <a:ext cx="2027492" cy="2027492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9AAC55-FC06-8EFD-D175-59E7DE29C48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2301" y="1491296"/>
            <a:ext cx="10823804" cy="1138771"/>
          </a:xfrm>
        </p:spPr>
        <p:txBody>
          <a:bodyPr/>
          <a:lstStyle/>
          <a:p>
            <a:pPr marL="0" indent="0" algn="ctr">
              <a:buNone/>
            </a:pPr>
            <a:r>
              <a:rPr lang="de-DE" i="1" dirty="0">
                <a:solidFill>
                  <a:schemeClr val="accent1"/>
                </a:solidFill>
              </a:rPr>
              <a:t>Danke an alle, die dabei sein konnten!</a:t>
            </a:r>
          </a:p>
        </p:txBody>
      </p:sp>
    </p:spTree>
    <p:extLst>
      <p:ext uri="{BB962C8B-B14F-4D97-AF65-F5344CB8AC3E}">
        <p14:creationId xmlns:p14="http://schemas.microsoft.com/office/powerpoint/2010/main" val="2918366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054FD2-D8E9-7E04-CBD8-DB2AAD0F6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Neue Aktivitätsansicht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DC7F78E2-D16F-0F1B-80CF-B8F78196597C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22300" y="1364537"/>
            <a:ext cx="9810078" cy="5603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37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3F172-155A-1AF1-9BC5-84099EF00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F6F211-F9A1-328F-99C8-40AA703F6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Neue Aktivitätsansicht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F7C88374-85F3-7EFB-146E-1474353D30F0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rcRect/>
          <a:stretch/>
        </p:blipFill>
        <p:spPr>
          <a:xfrm>
            <a:off x="622300" y="1364537"/>
            <a:ext cx="9810078" cy="5603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297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3BE77-7913-9F06-7B1C-9F2D0A8EB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3BC223-2FC6-C9A9-6314-AC10D9827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Neue Aktivitätsansicht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0BAA2E8B-0EE3-DE98-E82F-88F81CC714C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rcRect/>
          <a:stretch/>
        </p:blipFill>
        <p:spPr>
          <a:xfrm>
            <a:off x="548729" y="1354027"/>
            <a:ext cx="10086071" cy="576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716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87789C-6548-BB08-2063-700FFDD6C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Altmetrics</a:t>
            </a:r>
            <a:endParaRPr lang="de-DE" dirty="0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65836BE5-F26F-97FD-4771-9F8B0A95BC63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22301" y="1435100"/>
            <a:ext cx="9601200" cy="2667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1D5452C-D252-ABCB-48DF-B2CE5F505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00" y="4102100"/>
            <a:ext cx="9611265" cy="2667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19EBDEA-5C5F-1031-A9C9-BDDD4F2B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299" y="4102100"/>
            <a:ext cx="9611267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40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1CDFDB-05AA-472F-DE9C-BF3A36FA8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Research </a:t>
            </a:r>
            <a:r>
              <a:rPr lang="de-DE" dirty="0" err="1"/>
              <a:t>spectrum</a:t>
            </a:r>
            <a:endParaRPr lang="de-DE" dirty="0"/>
          </a:p>
        </p:txBody>
      </p:sp>
      <p:pic>
        <p:nvPicPr>
          <p:cNvPr id="1026" name="Picture 2" descr="OpenAlex Topics">
            <a:extLst>
              <a:ext uri="{FF2B5EF4-FFF2-40B4-BE49-F238E27FC236}">
                <a16:creationId xmlns:a16="http://schemas.microsoft.com/office/drawing/2014/main" id="{7C4EAEDC-71F2-8E4A-CA42-0B39037B3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49" y="4366168"/>
            <a:ext cx="4067263" cy="1991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nhaltsplatzhalter 3">
            <a:extLst>
              <a:ext uri="{FF2B5EF4-FFF2-40B4-BE49-F238E27FC236}">
                <a16:creationId xmlns:a16="http://schemas.microsoft.com/office/drawing/2014/main" id="{630CAEE3-5351-2025-8548-B3668DD96033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22301" y="1435100"/>
            <a:ext cx="9601200" cy="2667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7B875B5-B5B4-9838-DB03-7FA99A497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799" y="2468035"/>
            <a:ext cx="5168900" cy="424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754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21870B-0EDA-091B-BA41-554A12A62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Research </a:t>
            </a:r>
            <a:r>
              <a:rPr lang="de-DE" dirty="0" err="1"/>
              <a:t>spectrum</a:t>
            </a:r>
            <a:r>
              <a:rPr lang="de-DE" dirty="0"/>
              <a:t>: Aggregate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researcher</a:t>
            </a:r>
            <a:endParaRPr lang="de-DE" dirty="0"/>
          </a:p>
        </p:txBody>
      </p:sp>
      <p:pic>
        <p:nvPicPr>
          <p:cNvPr id="12" name="Inhaltsplatzhalter 11">
            <a:extLst>
              <a:ext uri="{FF2B5EF4-FFF2-40B4-BE49-F238E27FC236}">
                <a16:creationId xmlns:a16="http://schemas.microsoft.com/office/drawing/2014/main" id="{9198699F-2D42-6EB6-921D-31001CAB9A2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348941" y="1543021"/>
            <a:ext cx="11494117" cy="4679979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009F045C-6EA8-4267-4381-9F3052BBD6B2}"/>
              </a:ext>
            </a:extLst>
          </p:cNvPr>
          <p:cNvSpPr/>
          <p:nvPr/>
        </p:nvSpPr>
        <p:spPr>
          <a:xfrm>
            <a:off x="3301465" y="1636295"/>
            <a:ext cx="1588169" cy="317633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Person</a:t>
            </a:r>
          </a:p>
        </p:txBody>
      </p:sp>
    </p:spTree>
    <p:extLst>
      <p:ext uri="{BB962C8B-B14F-4D97-AF65-F5344CB8AC3E}">
        <p14:creationId xmlns:p14="http://schemas.microsoft.com/office/powerpoint/2010/main" val="2593360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DDD6E0-A1DD-59FC-EE9D-706576C63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Research </a:t>
            </a:r>
            <a:r>
              <a:rPr lang="de-DE" dirty="0" err="1"/>
              <a:t>spectrum</a:t>
            </a:r>
            <a:r>
              <a:rPr lang="de-DE" dirty="0"/>
              <a:t>: Aggregate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institute</a:t>
            </a:r>
            <a:endParaRPr lang="de-DE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5F58AE4E-18C5-5245-2767-DA61D3B7F2C1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291570" y="1507067"/>
            <a:ext cx="8439445" cy="4030133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F806F847-E313-FDE2-F7A6-027436E55FA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54800" y="1320800"/>
            <a:ext cx="5537200" cy="553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800553"/>
      </p:ext>
    </p:extLst>
  </p:cSld>
  <p:clrMapOvr>
    <a:masterClrMapping/>
  </p:clrMapOvr>
</p:sld>
</file>

<file path=ppt/theme/theme1.xml><?xml version="1.0" encoding="utf-8"?>
<a:theme xmlns:a="http://schemas.openxmlformats.org/drawingml/2006/main" name="1_OSIRIS">
  <a:themeElements>
    <a:clrScheme name="OSIR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D590E"/>
      </a:accent1>
      <a:accent2>
        <a:srgbClr val="B51A26"/>
      </a:accent2>
      <a:accent3>
        <a:srgbClr val="179F35"/>
      </a:accent3>
      <a:accent4>
        <a:srgbClr val="B1B1B1"/>
      </a:accent4>
      <a:accent5>
        <a:srgbClr val="006DB5"/>
      </a:accent5>
      <a:accent6>
        <a:srgbClr val="000000"/>
      </a:accent6>
      <a:hlink>
        <a:srgbClr val="1F497D"/>
      </a:hlink>
      <a:folHlink>
        <a:srgbClr val="4F81BD"/>
      </a:folHlink>
    </a:clrScheme>
    <a:fontScheme name="Benutzerdefiniert 2">
      <a:majorFont>
        <a:latin typeface="Rubik"/>
        <a:ea typeface=""/>
        <a:cs typeface=""/>
      </a:majorFont>
      <a:minorFont>
        <a:latin typeface="Rubik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MZ_16-9.pptx" id="{795AB2EF-056C-46D3-8C44-C0C9B0357808}" vid="{E71DFCE9-C7E6-4D3A-B07A-DFEB4E2C64EA}"/>
    </a:ext>
  </a:extLst>
</a:theme>
</file>

<file path=ppt/theme/theme2.xml><?xml version="1.0" encoding="utf-8"?>
<a:theme xmlns:a="http://schemas.openxmlformats.org/drawingml/2006/main" name="OSIRIS Title">
  <a:themeElements>
    <a:clrScheme name="OSIRIS colors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78104"/>
      </a:accent1>
      <a:accent2>
        <a:srgbClr val="008083"/>
      </a:accent2>
      <a:accent3>
        <a:srgbClr val="E95709"/>
      </a:accent3>
      <a:accent4>
        <a:srgbClr val="FAAB36"/>
      </a:accent4>
      <a:accent5>
        <a:srgbClr val="249EA0"/>
      </a:accent5>
      <a:accent6>
        <a:srgbClr val="63A308"/>
      </a:accent6>
      <a:hlink>
        <a:srgbClr val="1F497D"/>
      </a:hlink>
      <a:folHlink>
        <a:srgbClr val="4F81BD"/>
      </a:folHlink>
    </a:clrScheme>
    <a:fontScheme name="Benutzerdefiniert 2">
      <a:majorFont>
        <a:latin typeface="Rubik"/>
        <a:ea typeface=""/>
        <a:cs typeface=""/>
      </a:majorFont>
      <a:minorFont>
        <a:latin typeface="Rubik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SIRIS Title" id="{35A27255-DE70-2B4E-A207-6362D899DAA7}" vid="{5CA724EA-3F0A-FE43-85AD-8C2B20D1FC2D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323</Words>
  <Application>Microsoft Macintosh PowerPoint</Application>
  <PresentationFormat>Breitbild</PresentationFormat>
  <Paragraphs>77</Paragraphs>
  <Slides>26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26</vt:i4>
      </vt:variant>
    </vt:vector>
  </HeadingPairs>
  <TitlesOfParts>
    <vt:vector size="35" baseType="lpstr">
      <vt:lpstr>Aptos</vt:lpstr>
      <vt:lpstr>Arial</vt:lpstr>
      <vt:lpstr>Consolas</vt:lpstr>
      <vt:lpstr>Rubik</vt:lpstr>
      <vt:lpstr>Rubik Light</vt:lpstr>
      <vt:lpstr>Space Grotesk</vt:lpstr>
      <vt:lpstr>Young Serif</vt:lpstr>
      <vt:lpstr>1_OSIRIS</vt:lpstr>
      <vt:lpstr>OSIRIS Title</vt:lpstr>
      <vt:lpstr>Community Meeting am 16. April 2026</vt:lpstr>
      <vt:lpstr>Anwesende Institute</vt:lpstr>
      <vt:lpstr>Neue Aktivitätsansicht</vt:lpstr>
      <vt:lpstr>Neue Aktivitätsansicht</vt:lpstr>
      <vt:lpstr>Neue Aktivitätsansicht</vt:lpstr>
      <vt:lpstr>Altmetrics</vt:lpstr>
      <vt:lpstr>Research spectrum</vt:lpstr>
      <vt:lpstr>Research spectrum: Aggregate for researcher</vt:lpstr>
      <vt:lpstr>Research spectrum: Aggregate for institute</vt:lpstr>
      <vt:lpstr>Research spectrum</vt:lpstr>
      <vt:lpstr>Aktivität vom Berichtswesen ausschließen</vt:lpstr>
      <vt:lpstr>Die neue Command Palette</vt:lpstr>
      <vt:lpstr>Verbesserte Seitenleiste</vt:lpstr>
      <vt:lpstr>Ankündigungen im Profil</vt:lpstr>
      <vt:lpstr>Ankündigungen im Profil</vt:lpstr>
      <vt:lpstr>Deadlines</vt:lpstr>
      <vt:lpstr>Deadlines</vt:lpstr>
      <vt:lpstr>Deadlines</vt:lpstr>
      <vt:lpstr>Das neue Admin-Interface</vt:lpstr>
      <vt:lpstr>Sophie</vt:lpstr>
      <vt:lpstr>Fehlermeldungen und Berechtigungen</vt:lpstr>
      <vt:lpstr>Todos vor dem Release</vt:lpstr>
      <vt:lpstr>Kurzer Ausblick auf die Roadmap</vt:lpstr>
      <vt:lpstr>Any other Business</vt:lpstr>
      <vt:lpstr>Topics der Community?</vt:lpstr>
      <vt:lpstr>Save the Date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Julia Koblitz</dc:creator>
  <cp:lastModifiedBy>Julia Koblitz</cp:lastModifiedBy>
  <cp:revision>57</cp:revision>
  <dcterms:created xsi:type="dcterms:W3CDTF">2024-10-13T07:37:46Z</dcterms:created>
  <dcterms:modified xsi:type="dcterms:W3CDTF">2026-04-20T07:19:53Z</dcterms:modified>
</cp:coreProperties>
</file>